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9" r:id="rId1"/>
  </p:sldMasterIdLst>
  <p:notesMasterIdLst>
    <p:notesMasterId r:id="rId22"/>
  </p:notesMasterIdLst>
  <p:sldIdLst>
    <p:sldId id="257" r:id="rId2"/>
    <p:sldId id="286" r:id="rId3"/>
    <p:sldId id="287" r:id="rId4"/>
    <p:sldId id="279" r:id="rId5"/>
    <p:sldId id="280" r:id="rId6"/>
    <p:sldId id="281" r:id="rId7"/>
    <p:sldId id="282" r:id="rId8"/>
    <p:sldId id="283" r:id="rId9"/>
    <p:sldId id="294" r:id="rId10"/>
    <p:sldId id="295" r:id="rId11"/>
    <p:sldId id="296" r:id="rId12"/>
    <p:sldId id="297" r:id="rId13"/>
    <p:sldId id="289" r:id="rId14"/>
    <p:sldId id="292" r:id="rId15"/>
    <p:sldId id="293" r:id="rId16"/>
    <p:sldId id="291" r:id="rId17"/>
    <p:sldId id="299" r:id="rId18"/>
    <p:sldId id="300" r:id="rId19"/>
    <p:sldId id="301" r:id="rId20"/>
    <p:sldId id="30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6"/>
    <p:restoredTop sz="94705"/>
  </p:normalViewPr>
  <p:slideViewPr>
    <p:cSldViewPr snapToGrid="0" snapToObjects="1">
      <p:cViewPr varScale="1">
        <p:scale>
          <a:sx n="114" d="100"/>
          <a:sy n="114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058BA-F7FF-4F48-AAE2-C52C44F6F252}" type="datetimeFigureOut">
              <a:rPr lang="en-US" smtClean="0"/>
              <a:t>4/6/22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EA0DD-45A3-FD46-A45A-1110C02F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70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594E2BE0-3BD1-F04B-9D0C-F5107261DF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833F91DD-F9CF-C042-A35C-B500A69A5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Labeled list</a:t>
            </a: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E7CDBD88-056B-EA4C-BC79-1FE825DFDB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D3EBCAF-1DF2-8A4C-8668-10EED28C7231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132635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>
            <a:extLst>
              <a:ext uri="{FF2B5EF4-FFF2-40B4-BE49-F238E27FC236}">
                <a16:creationId xmlns:a16="http://schemas.microsoft.com/office/drawing/2014/main" id="{E3E138C2-4B8F-0E4B-BCF9-BE13370EB8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>
            <a:extLst>
              <a:ext uri="{FF2B5EF4-FFF2-40B4-BE49-F238E27FC236}">
                <a16:creationId xmlns:a16="http://schemas.microsoft.com/office/drawing/2014/main" id="{199CD27D-EA32-FE40-BA0C-ACE1B539C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NASA study determined the 8 steps is the maximum number for a set of detailed instructions or safety/emergency procedures.  More than 8 is difficult to read and process.  </a:t>
            </a:r>
          </a:p>
        </p:txBody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2075B0C3-5364-EB44-AF2D-D934BCF70C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5982E9D-E7AC-6947-B51A-34AC1EBB0EA2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83228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>
            <a:extLst>
              <a:ext uri="{FF2B5EF4-FFF2-40B4-BE49-F238E27FC236}">
                <a16:creationId xmlns:a16="http://schemas.microsoft.com/office/drawing/2014/main" id="{0CA70E07-3010-8849-9B96-C41C216AB5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>
            <a:extLst>
              <a:ext uri="{FF2B5EF4-FFF2-40B4-BE49-F238E27FC236}">
                <a16:creationId xmlns:a16="http://schemas.microsoft.com/office/drawing/2014/main" id="{2D182D42-620F-0A46-8804-913A223F3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… unless you’re using powerpoint….</a:t>
            </a:r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id="{F0900A3E-293B-054A-A724-413B9C33C5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3580CCD-319C-AF47-993D-BDD40CADC435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417468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6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4/6/22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3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4/6/22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0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152400"/>
            <a:ext cx="9753600" cy="11430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3200" y="1600201"/>
            <a:ext cx="4521200" cy="4525963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67600" y="1600201"/>
            <a:ext cx="4521200" cy="4525963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758D5-8FE5-4E42-A142-0854BD7928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133600" y="6400801"/>
            <a:ext cx="9753600" cy="2317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 2007 Nelson, a division of Thomson Canada Limited.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EF8AE6-10B8-5F4A-AB03-A40BD10CA10E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4FF81-D602-4840-9855-7E18DFFF8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6400" y="6400800"/>
            <a:ext cx="13208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</a:t>
            </a:r>
            <a:r>
              <a:rPr lang="en-US" altLang="en-US" sz="1400"/>
              <a:t>  </a:t>
            </a:r>
            <a:fld id="{5D6631A0-05EF-7C4B-8F87-E7ED3C4037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533963"/>
      </p:ext>
    </p:extLst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65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4/6/22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9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4/6/22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8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4/6/22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9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4/6/22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4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4/6/22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4/6/22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34D6A6-541D-6C40-BBD6-C4B022978067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7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>
            <a:extLst>
              <a:ext uri="{FF2B5EF4-FFF2-40B4-BE49-F238E27FC236}">
                <a16:creationId xmlns:a16="http://schemas.microsoft.com/office/drawing/2014/main" id="{6B3039F2-9009-CD4F-A785-B6FE20816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153" y="2186354"/>
            <a:ext cx="6324600" cy="1938338"/>
          </a:xfrm>
          <a:prstGeom prst="rect">
            <a:avLst/>
          </a:prstGeom>
          <a:gradFill rotWithShape="1">
            <a:gsLst>
              <a:gs pos="0">
                <a:srgbClr val="009900">
                  <a:alpha val="46001"/>
                </a:srgbClr>
              </a:gs>
              <a:gs pos="100000">
                <a:schemeClr val="bg1"/>
              </a:gs>
            </a:gsLst>
            <a:lin ang="5400000" scaled="1"/>
          </a:gradFill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6000" dirty="0">
                <a:solidFill>
                  <a:srgbClr val="448BD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How and When to Use Lists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EBE76E-AF7A-BC43-92AD-6AAC24313C3C}"/>
              </a:ext>
            </a:extLst>
          </p:cNvPr>
          <p:cNvSpPr txBox="1"/>
          <p:nvPr/>
        </p:nvSpPr>
        <p:spPr>
          <a:xfrm>
            <a:off x="363416" y="5498123"/>
            <a:ext cx="4745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Technical Writing Essentials: Chapter 3.3 Listing</a:t>
            </a:r>
          </a:p>
        </p:txBody>
      </p:sp>
    </p:spTree>
    <p:extLst>
      <p:ext uri="{BB962C8B-B14F-4D97-AF65-F5344CB8AC3E}">
        <p14:creationId xmlns:p14="http://schemas.microsoft.com/office/powerpoint/2010/main" val="3014786815"/>
      </p:ext>
    </p:extLst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47BA9BDE-376C-3042-933E-4D2862D9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Lead-In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59163-2C00-464A-8BB8-1DB1556D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1369" y="1541584"/>
            <a:ext cx="6838950" cy="4343400"/>
          </a:xfrm>
        </p:spPr>
        <p:txBody>
          <a:bodyPr rtlCol="0">
            <a:normAutofit/>
          </a:bodyPr>
          <a:lstStyle/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Complete Sentence Example: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proposal project must allow students to incorporate the following elements:  </a:t>
            </a:r>
          </a:p>
          <a:p>
            <a:pPr lvl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Project description</a:t>
            </a:r>
          </a:p>
          <a:p>
            <a:pPr lvl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Timeline</a:t>
            </a:r>
          </a:p>
          <a:p>
            <a:pPr lvl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Benefits</a:t>
            </a:r>
          </a:p>
          <a:p>
            <a:pPr lvl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endParaRPr lang="en-US" sz="2400" dirty="0"/>
          </a:p>
          <a:p>
            <a:pPr marL="349250" lvl="1" indent="0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3035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52038B14-468C-304C-8BE3-D36719E28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Lead-In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2C3D1-6B5C-4346-981B-52F3DBEDD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9292" y="1381620"/>
            <a:ext cx="6762750" cy="43434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 </a:t>
            </a:r>
            <a:r>
              <a:rPr lang="en-US" altLang="en-US" sz="2600" b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Partial Sentence Lead-in Example:  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proposal project must allow students to incorporate a</a:t>
            </a:r>
          </a:p>
          <a:p>
            <a:pPr lvl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project description,</a:t>
            </a:r>
          </a:p>
          <a:p>
            <a:pPr lvl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timeline, and</a:t>
            </a:r>
          </a:p>
          <a:p>
            <a:pPr lvl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benefits.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600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 2" pitchFamily="2" charset="2"/>
              <a:buNone/>
            </a:pPr>
            <a:r>
              <a:rPr lang="en-US" altLang="en-US" sz="2600" b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NEVER use a heading to introduce a list in a formal report (it’s okay in a PowerPoint slide...).  You must have a lead-in sentence.</a:t>
            </a:r>
          </a:p>
        </p:txBody>
      </p:sp>
    </p:spTree>
    <p:extLst>
      <p:ext uri="{BB962C8B-B14F-4D97-AF65-F5344CB8AC3E}">
        <p14:creationId xmlns:p14="http://schemas.microsoft.com/office/powerpoint/2010/main" val="2389346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E50BB180-A8A4-EA48-B668-2B4ACCB02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Guidelines for Lists</a:t>
            </a:r>
          </a:p>
        </p:txBody>
      </p:sp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AB7467C5-E409-1847-AB99-217AC89A0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6877" y="1381620"/>
            <a:ext cx="6991350" cy="43434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Adjust spacing before, after, and within lists to enhance readability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Don’t overuse lists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Avoid lists with too many items (8 max), or too few items (2 minimum)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The first word of each list should be capitalized (or not); just be consistent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701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C04D217F-4B2F-FB42-A71C-8AD62A85B5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More guidelines for lists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ACE97D4E-B581-2D41-8125-6387A9D8F0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026877" y="1161446"/>
            <a:ext cx="7086600" cy="4525963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Make the phrasing of list items grammatically parallel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Use the lead in to eliminate repetition, but check the grammatical connection between list items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Avoid lead articles (a, an, the) on list items to reduce verbal clutter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Correctly align list items and nested list items  </a:t>
            </a:r>
          </a:p>
        </p:txBody>
      </p:sp>
    </p:spTree>
    <p:extLst>
      <p:ext uri="{BB962C8B-B14F-4D97-AF65-F5344CB8AC3E}">
        <p14:creationId xmlns:p14="http://schemas.microsoft.com/office/powerpoint/2010/main" val="2539893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EA9B1CE5-8BF7-1741-867A-9D3B44EE2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Using Colons in Lists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6A809CC9-4855-3D47-B6BC-A107D8CF6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3431" y="1161446"/>
            <a:ext cx="7086600" cy="4525963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Don</a:t>
            </a:r>
            <a:r>
              <a:rPr lang="ja-JP" altLang="en-US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’</a:t>
            </a:r>
            <a:r>
              <a:rPr lang="en-US" altLang="ja-JP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 use a colon before a list </a:t>
            </a:r>
            <a:r>
              <a:rPr lang="en-US" altLang="ja-JP" sz="2800" b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unless</a:t>
            </a:r>
            <a:r>
              <a:rPr lang="en-US" altLang="ja-JP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the introduction to the list is a complete thought, that is, an </a:t>
            </a:r>
            <a:r>
              <a:rPr lang="en-US" altLang="ja-JP" sz="2800" b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independent clause.</a:t>
            </a:r>
            <a:endParaRPr lang="en-US" altLang="ja-JP" sz="2800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2800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lvl="1" eaLnBrk="1" hangingPunct="1">
              <a:buFont typeface="Wingdings 2" pitchFamily="2" charset="2"/>
              <a:buNone/>
            </a:pP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Pandas have the following traits: </a:t>
            </a:r>
          </a:p>
          <a:p>
            <a:pPr lvl="2"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Black and white fur</a:t>
            </a:r>
          </a:p>
          <a:p>
            <a:pPr lvl="2"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Vegetarian diet</a:t>
            </a:r>
          </a:p>
        </p:txBody>
      </p:sp>
    </p:spTree>
    <p:extLst>
      <p:ext uri="{BB962C8B-B14F-4D97-AF65-F5344CB8AC3E}">
        <p14:creationId xmlns:p14="http://schemas.microsoft.com/office/powerpoint/2010/main" val="3997792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834D52FD-D705-264E-B355-98BD551E5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Using Colons in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0B6FF-E6ED-1244-B667-D1F403DE6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4007" y="1326932"/>
            <a:ext cx="7086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altLang="en-US" sz="22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 If the introductory phrase is not an independent clause, do not use a colon.</a:t>
            </a: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altLang="en-US" sz="22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	</a:t>
            </a:r>
          </a:p>
          <a:p>
            <a:pPr lvl="2"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Pandas are:  </a:t>
            </a:r>
            <a:r>
              <a:rPr lang="en-US" altLang="en-US" sz="2200" dirty="0">
                <a:solidFill>
                  <a:srgbClr val="FF0000"/>
                </a:solidFill>
                <a:latin typeface="Zapf Dingbats" charset="2"/>
                <a:ea typeface="ＭＳ Ｐゴシック" panose="020B0600070205080204" pitchFamily="34" charset="-128"/>
              </a:rPr>
              <a:t>✗</a:t>
            </a: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  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Black and white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Vegetarian 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Intelligent  </a:t>
            </a:r>
            <a:endParaRPr lang="en-US" altLang="en-US" sz="1700" b="1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endParaRPr lang="en-US" altLang="en-US" sz="2200" b="1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Pandas are     </a:t>
            </a:r>
            <a:r>
              <a:rPr lang="en-US" altLang="en-US" sz="2200" dirty="0">
                <a:solidFill>
                  <a:srgbClr val="FF0000"/>
                </a:solidFill>
                <a:latin typeface="Zapf Dingbats" charset="2"/>
                <a:ea typeface="ＭＳ Ｐゴシック" panose="020B0600070205080204" pitchFamily="34" charset="-128"/>
              </a:rPr>
              <a:t>✔</a:t>
            </a:r>
            <a:endParaRPr lang="en-US" altLang="en-US" sz="22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60000"/>
              </a:lnSpc>
            </a:pP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black and white</a:t>
            </a:r>
            <a:endParaRPr lang="en-US" altLang="en-US" sz="2900" dirty="0">
              <a:solidFill>
                <a:srgbClr val="FF0000"/>
              </a:solidFill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60000"/>
              </a:lnSpc>
            </a:pP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vegetarian 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intelligent</a:t>
            </a:r>
          </a:p>
          <a:p>
            <a:pPr lvl="2"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endParaRPr lang="en-US" altLang="en-US" sz="2200" b="1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altLang="en-US" sz="20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Pandas are black and white, eat a vegetarian diet, and are intelligent.  </a:t>
            </a:r>
            <a:r>
              <a:rPr lang="en-US" altLang="en-US" sz="2000" b="1" dirty="0">
                <a:solidFill>
                  <a:srgbClr val="FF0000"/>
                </a:solidFill>
                <a:latin typeface="Zapf Dingbats" charset="2"/>
                <a:ea typeface="ＭＳ Ｐゴシック" panose="020B0600070205080204" pitchFamily="34" charset="-128"/>
              </a:rPr>
              <a:t>✔</a:t>
            </a:r>
            <a:endParaRPr lang="en-US" altLang="en-US" sz="2000" b="1" dirty="0">
              <a:solidFill>
                <a:srgbClr val="FF0000"/>
              </a:solidFill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endParaRPr lang="en-US" altLang="en-US" sz="22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0999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8">
            <a:extLst>
              <a:ext uri="{FF2B5EF4-FFF2-40B4-BE49-F238E27FC236}">
                <a16:creationId xmlns:a16="http://schemas.microsoft.com/office/drawing/2014/main" id="{13D070CC-1248-D841-AA6F-0817A41C2D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Quick Quiz</a:t>
            </a:r>
          </a:p>
        </p:txBody>
      </p:sp>
      <p:sp>
        <p:nvSpPr>
          <p:cNvPr id="33794" name="Text Box 9">
            <a:extLst>
              <a:ext uri="{FF2B5EF4-FFF2-40B4-BE49-F238E27FC236}">
                <a16:creationId xmlns:a16="http://schemas.microsoft.com/office/drawing/2014/main" id="{5D410A26-A04D-1241-8FD1-9AC2F38D7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257800"/>
            <a:ext cx="4572000" cy="666750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True or false: Always use punctuation after items on a list?</a:t>
            </a:r>
          </a:p>
        </p:txBody>
      </p:sp>
      <p:sp>
        <p:nvSpPr>
          <p:cNvPr id="33795" name="Text Box 10">
            <a:extLst>
              <a:ext uri="{FF2B5EF4-FFF2-40B4-BE49-F238E27FC236}">
                <a16:creationId xmlns:a16="http://schemas.microsoft.com/office/drawing/2014/main" id="{E44921B1-A18C-8D48-9F34-5DAEE2FA4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419600"/>
            <a:ext cx="4572000" cy="666750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True or false: You can use a heading as a lead-in for a list?</a:t>
            </a:r>
          </a:p>
        </p:txBody>
      </p:sp>
      <p:sp>
        <p:nvSpPr>
          <p:cNvPr id="33796" name="Text Box 11">
            <a:extLst>
              <a:ext uri="{FF2B5EF4-FFF2-40B4-BE49-F238E27FC236}">
                <a16:creationId xmlns:a16="http://schemas.microsoft.com/office/drawing/2014/main" id="{D3846DA7-5768-BE47-A8EE-2249A5CF6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524000"/>
            <a:ext cx="4572000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When should you use a numbered list?</a:t>
            </a:r>
          </a:p>
        </p:txBody>
      </p:sp>
      <p:sp>
        <p:nvSpPr>
          <p:cNvPr id="33797" name="Text Box 12">
            <a:extLst>
              <a:ext uri="{FF2B5EF4-FFF2-40B4-BE49-F238E27FC236}">
                <a16:creationId xmlns:a16="http://schemas.microsoft.com/office/drawing/2014/main" id="{A2706336-DEB7-E140-A089-D84901250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33600"/>
            <a:ext cx="4572000" cy="666750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What is the maximum number of items you should use in a list?</a:t>
            </a:r>
          </a:p>
        </p:txBody>
      </p:sp>
      <p:sp>
        <p:nvSpPr>
          <p:cNvPr id="33798" name="Text Box 13">
            <a:extLst>
              <a:ext uri="{FF2B5EF4-FFF2-40B4-BE49-F238E27FC236}">
                <a16:creationId xmlns:a16="http://schemas.microsoft.com/office/drawing/2014/main" id="{2729F704-2A56-1943-805C-5601A956B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971800"/>
            <a:ext cx="4572000" cy="666750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How do you indicate items in an in-text list?</a:t>
            </a:r>
          </a:p>
        </p:txBody>
      </p:sp>
      <p:sp>
        <p:nvSpPr>
          <p:cNvPr id="33799" name="Text Box 14">
            <a:extLst>
              <a:ext uri="{FF2B5EF4-FFF2-40B4-BE49-F238E27FC236}">
                <a16:creationId xmlns:a16="http://schemas.microsoft.com/office/drawing/2014/main" id="{D96346FB-8C56-9542-AEC1-C9ED7A80E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810000"/>
            <a:ext cx="4572000" cy="369888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When do you use a labeled list?</a:t>
            </a:r>
          </a:p>
        </p:txBody>
      </p:sp>
    </p:spTree>
    <p:extLst>
      <p:ext uri="{BB962C8B-B14F-4D97-AF65-F5344CB8AC3E}">
        <p14:creationId xmlns:p14="http://schemas.microsoft.com/office/powerpoint/2010/main" val="1396060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2CD8A102-2F4C-4543-874E-1E13E63D78D3}"/>
              </a:ext>
            </a:extLst>
          </p:cNvPr>
          <p:cNvSpPr txBox="1">
            <a:spLocks/>
          </p:cNvSpPr>
          <p:nvPr/>
        </p:nvSpPr>
        <p:spPr bwMode="auto">
          <a:xfrm>
            <a:off x="3454948" y="472966"/>
            <a:ext cx="7162800" cy="938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600" dirty="0">
                <a:solidFill>
                  <a:schemeClr val="accent1"/>
                </a:solidFill>
                <a:latin typeface="News Gothic MT" panose="020B0503020103020203" pitchFamily="34" charset="0"/>
              </a:rPr>
              <a:t>What kind of list is this?</a:t>
            </a:r>
          </a:p>
        </p:txBody>
      </p:sp>
      <p:sp>
        <p:nvSpPr>
          <p:cNvPr id="35842" name="Content Placeholder 2">
            <a:extLst>
              <a:ext uri="{FF2B5EF4-FFF2-40B4-BE49-F238E27FC236}">
                <a16:creationId xmlns:a16="http://schemas.microsoft.com/office/drawing/2014/main" id="{ADD6C7EF-26C7-1644-BF7F-A21ADD687977}"/>
              </a:ext>
            </a:extLst>
          </p:cNvPr>
          <p:cNvSpPr txBox="1">
            <a:spLocks/>
          </p:cNvSpPr>
          <p:nvPr/>
        </p:nvSpPr>
        <p:spPr bwMode="auto">
          <a:xfrm>
            <a:off x="3810000" y="1600200"/>
            <a:ext cx="630555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5800" indent="-3365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2000"/>
              </a:spcBef>
              <a:buClr>
                <a:srgbClr val="6FB7D7"/>
              </a:buClr>
              <a:buSzPct val="110000"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The Seven Cs refers to seven characteristics of effective professional writing. This writing should be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itchFamily="2" charset="2"/>
              <a:buChar char="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Clear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itchFamily="2" charset="2"/>
              <a:buChar char="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Concise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itchFamily="2" charset="2"/>
              <a:buChar char="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Concrete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itchFamily="2" charset="2"/>
              <a:buChar char="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Coherent 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itchFamily="2" charset="2"/>
              <a:buChar char="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Correct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itchFamily="2" charset="2"/>
              <a:buChar char="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Complete 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itchFamily="2" charset="2"/>
              <a:buChar char="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Courteous 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itchFamily="2" charset="2"/>
              <a:buChar char=""/>
            </a:pPr>
            <a:endParaRPr lang="en-US" altLang="en-US" sz="2200" dirty="0">
              <a:solidFill>
                <a:srgbClr val="595959"/>
              </a:solidFill>
              <a:latin typeface="News Gothic MT" panose="020B0503020103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283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76464100-8960-C64B-AE05-C0FCE6418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0" y="1"/>
            <a:ext cx="7162800" cy="1336675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kind of list is this?</a:t>
            </a:r>
          </a:p>
        </p:txBody>
      </p:sp>
      <p:sp>
        <p:nvSpPr>
          <p:cNvPr id="36866" name="Content Placeholder 2">
            <a:extLst>
              <a:ext uri="{FF2B5EF4-FFF2-40B4-BE49-F238E27FC236}">
                <a16:creationId xmlns:a16="http://schemas.microsoft.com/office/drawing/2014/main" id="{75EC9337-22CA-E543-BCBF-DB5276BCA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0" y="1600200"/>
            <a:ext cx="6305550" cy="4343400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The assessment plan for this course includes three main writing tasks: 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i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Report 1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:  an internal proposal written in letter format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i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Report 2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:  an internal proposal written in short report format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i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Report 3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:  an external Comparative Recommendation Report, written in long report format.  </a:t>
            </a:r>
          </a:p>
          <a:p>
            <a:pPr marL="685800" lvl="2" indent="0"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1249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B8D97360-8DD9-BC47-A410-EC9CE962C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0" y="1"/>
            <a:ext cx="7162800" cy="1336675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kind of list is this?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266E444-A1F5-E34F-8794-3E950E3DE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0" y="1600200"/>
            <a:ext cx="6305550" cy="4343400"/>
          </a:xfrm>
        </p:spPr>
        <p:txBody>
          <a:bodyPr rtlCol="0">
            <a:normAutofit/>
          </a:bodyPr>
          <a:lstStyle/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Revision of your document should be undertaken in four stages:  </a:t>
            </a: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formatting for readability</a:t>
            </a: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 content to ensure the document contains all necessary information in a logical order</a:t>
            </a: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Edit sentence style and structure to make sure it is formal, clear, and correct</a:t>
            </a: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Proofread for grammar, punctuation, spelling, and format errors.</a:t>
            </a: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  <a:cs typeface="+mn-cs"/>
            </a:endParaRPr>
          </a:p>
          <a:p>
            <a:pPr lvl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779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B674B676-F7B9-8A48-8E61-C77DE1318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What are lists good for?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12A8C73-ED3B-F447-B9A5-BF26A8014D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76600" y="1600200"/>
            <a:ext cx="6934200" cy="5029200"/>
          </a:xfrm>
        </p:spPr>
        <p:txBody>
          <a:bodyPr rtlCol="0"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400" b="1" i="1" dirty="0">
                <a:solidFill>
                  <a:schemeClr val="tx1"/>
                </a:solidFill>
                <a:latin typeface="Calibri" charset="0"/>
              </a:rPr>
              <a:t>Emphasis</a:t>
            </a:r>
            <a:r>
              <a:rPr lang="en-US" sz="2400" dirty="0">
                <a:solidFill>
                  <a:schemeClr val="tx1"/>
                </a:solidFill>
                <a:latin typeface="Calibri" charset="0"/>
              </a:rPr>
              <a:t>: To highlight important points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400" b="1" i="1" dirty="0">
                <a:solidFill>
                  <a:schemeClr val="tx1"/>
                </a:solidFill>
                <a:latin typeface="Calibri" charset="0"/>
              </a:rPr>
              <a:t>Readability</a:t>
            </a:r>
            <a:r>
              <a:rPr lang="en-US" sz="2400" dirty="0">
                <a:solidFill>
                  <a:schemeClr val="tx1"/>
                </a:solidFill>
                <a:latin typeface="Calibri" charset="0"/>
              </a:rPr>
              <a:t>: To make the text more readable, especially for instructions or steps 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400" b="1" i="1" dirty="0">
                <a:solidFill>
                  <a:schemeClr val="tx1"/>
                </a:solidFill>
                <a:latin typeface="Calibri" charset="0"/>
              </a:rPr>
              <a:t>Simplification</a:t>
            </a:r>
            <a:r>
              <a:rPr lang="en-US" sz="2400" dirty="0">
                <a:solidFill>
                  <a:schemeClr val="tx1"/>
                </a:solidFill>
                <a:latin typeface="Calibri" charset="0"/>
              </a:rPr>
              <a:t>:  to simplify long sentences and/or paragraphs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sz="2400" b="1" i="1" dirty="0">
                <a:solidFill>
                  <a:schemeClr val="tx1"/>
                </a:solidFill>
                <a:latin typeface="Calibri" charset="0"/>
              </a:rPr>
              <a:t>Passive space</a:t>
            </a:r>
            <a:r>
              <a:rPr lang="en-US" sz="2400" dirty="0">
                <a:solidFill>
                  <a:schemeClr val="tx1"/>
                </a:solidFill>
                <a:latin typeface="Calibri" charset="0"/>
              </a:rPr>
              <a:t>: To increase the passive space on a page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1569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55D3685C-2834-3345-9273-353B46598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What is wrong with this list?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C305D-7673-B74D-954F-EAC1FE0F7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386" y="1579179"/>
            <a:ext cx="6534150" cy="43434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Six Kinds of Lists</a:t>
            </a:r>
          </a:p>
          <a:p>
            <a:pPr marL="0" indent="0">
              <a:lnSpc>
                <a:spcPct val="80000"/>
              </a:lnSpc>
              <a:buFont typeface="News Gothic MT" panose="020B0503020103020203" pitchFamily="34" charset="0"/>
              <a:buAutoNum type="arabicPeriod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Bullet lists</a:t>
            </a:r>
          </a:p>
          <a:p>
            <a:pPr marL="0" indent="0">
              <a:lnSpc>
                <a:spcPct val="80000"/>
              </a:lnSpc>
              <a:buFont typeface="News Gothic MT" panose="020B0503020103020203" pitchFamily="34" charset="0"/>
              <a:buAutoNum type="arabicPeriod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Numbered lists</a:t>
            </a:r>
          </a:p>
          <a:p>
            <a:pPr marL="0" indent="0">
              <a:lnSpc>
                <a:spcPct val="80000"/>
              </a:lnSpc>
              <a:buFont typeface="News Gothic MT" panose="020B0503020103020203" pitchFamily="34" charset="0"/>
              <a:buAutoNum type="arabicPeriod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The type that </a:t>
            </a:r>
            <a:r>
              <a:rPr lang="en-US" altLang="en-US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is in-sentence 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form with letters introducing them</a:t>
            </a:r>
          </a:p>
          <a:p>
            <a:pPr marL="0" indent="0">
              <a:lnSpc>
                <a:spcPct val="80000"/>
              </a:lnSpc>
              <a:buFont typeface="News Gothic MT" panose="020B0503020103020203" pitchFamily="34" charset="0"/>
              <a:buAutoNum type="arabicPeriod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Labeled lists</a:t>
            </a:r>
          </a:p>
          <a:p>
            <a:pPr marL="0" indent="0">
              <a:lnSpc>
                <a:spcPct val="80000"/>
              </a:lnSpc>
              <a:buFont typeface="News Gothic MT" panose="020B0503020103020203" pitchFamily="34" charset="0"/>
              <a:buAutoNum type="arabicPeriod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nested </a:t>
            </a:r>
          </a:p>
          <a:p>
            <a:pPr marL="850900" lvl="1" indent="-514350">
              <a:lnSpc>
                <a:spcPct val="80000"/>
              </a:lnSpc>
            </a:pPr>
            <a:r>
              <a:rPr lang="en-US" altLang="en-US" sz="21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Also called a ‘list-within-a-list.</a:t>
            </a:r>
          </a:p>
          <a:p>
            <a:pPr marL="0" indent="0">
              <a:lnSpc>
                <a:spcPct val="80000"/>
              </a:lnSpc>
              <a:buFont typeface="News Gothic MT" panose="020B0503020103020203" pitchFamily="34" charset="0"/>
              <a:buAutoNum type="arabicPeriod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Two-column</a:t>
            </a:r>
          </a:p>
          <a:p>
            <a:pPr marL="0" indent="0">
              <a:lnSpc>
                <a:spcPct val="80000"/>
              </a:lnSpc>
              <a:buFont typeface="News Gothic MT" panose="020B0503020103020203" pitchFamily="34" charset="0"/>
              <a:buAutoNum type="arabicPeriod"/>
            </a:pPr>
            <a:endParaRPr lang="en-US" altLang="en-US" sz="2200" b="1" dirty="0">
              <a:ea typeface="ＭＳ Ｐゴシック" panose="020B0600070205080204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17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3137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>
            <a:extLst>
              <a:ext uri="{FF2B5EF4-FFF2-40B4-BE49-F238E27FC236}">
                <a16:creationId xmlns:a16="http://schemas.microsoft.com/office/drawing/2014/main" id="{3408ACF8-E301-D644-9A1D-FFE98698E4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98985" y="454270"/>
            <a:ext cx="73152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charset="0"/>
                <a:ea typeface="+mj-ea"/>
                <a:cs typeface="+mj-cs"/>
              </a:rPr>
              <a:t>5 types of lists</a:t>
            </a:r>
          </a:p>
        </p:txBody>
      </p:sp>
      <p:sp>
        <p:nvSpPr>
          <p:cNvPr id="16387" name="Rectangle 10">
            <a:extLst>
              <a:ext uri="{FF2B5EF4-FFF2-40B4-BE49-F238E27FC236}">
                <a16:creationId xmlns:a16="http://schemas.microsoft.com/office/drawing/2014/main" id="{4F049815-4E28-A848-9035-4E0F09D5455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724400" y="1447801"/>
            <a:ext cx="4343400" cy="4525963"/>
          </a:xfrm>
        </p:spPr>
        <p:txBody>
          <a:bodyPr rtlCol="0"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Bulleted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Numbered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In-sentence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Labeled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Nested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</a:endParaRPr>
          </a:p>
          <a:p>
            <a:pPr marL="381000" indent="-381000"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795712"/>
      </p:ext>
    </p:extLst>
  </p:cSld>
  <p:clrMapOvr>
    <a:masterClrMapping/>
  </p:clrMapOvr>
  <p:transition spd="med"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1815B04-7060-7247-ADA4-987B75586B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0646" y="2919047"/>
            <a:ext cx="8229600" cy="79216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dirty="0">
                <a:latin typeface="Calibri" charset="0"/>
                <a:ea typeface="+mj-ea"/>
                <a:cs typeface="+mj-cs"/>
              </a:rPr>
              <a:t>Bullet List </a:t>
            </a:r>
            <a:br>
              <a:rPr lang="en-US" dirty="0">
                <a:latin typeface="Calibri" charset="0"/>
                <a:ea typeface="+mj-ea"/>
                <a:cs typeface="+mj-cs"/>
              </a:rPr>
            </a:br>
            <a:endParaRPr lang="en-US" dirty="0">
              <a:latin typeface="Calibri" charset="0"/>
              <a:ea typeface="+mj-ea"/>
              <a:cs typeface="+mj-cs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C1B99C5-5A03-D240-8266-D9817C655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67000" y="1143000"/>
            <a:ext cx="7448550" cy="4800600"/>
          </a:xfrm>
        </p:spPr>
        <p:txBody>
          <a:bodyPr rtlCol="0">
            <a:normAutofit lnSpcReduction="10000"/>
          </a:bodyPr>
          <a:lstStyle/>
          <a:p>
            <a:pPr marL="1371600" lvl="3" indent="0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Use bullet lists </a:t>
            </a:r>
          </a:p>
          <a:p>
            <a:pPr lvl="4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To emphasize two or more items </a:t>
            </a:r>
          </a:p>
          <a:p>
            <a:pPr lvl="4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When the order of the listed items in not important</a:t>
            </a:r>
          </a:p>
          <a:p>
            <a:pPr lvl="4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To increase readability and create white space in your document.</a:t>
            </a:r>
          </a:p>
          <a:p>
            <a:pPr lvl="4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Char char="•"/>
              <a:defRPr/>
            </a:pPr>
            <a:endParaRPr lang="en-US" sz="3200" dirty="0">
              <a:solidFill>
                <a:schemeClr val="tx1"/>
              </a:solidFill>
              <a:latin typeface="Calibri" charset="0"/>
            </a:endParaRPr>
          </a:p>
          <a:p>
            <a:pPr marL="1263650" lvl="4" indent="0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Avoid creating bulleted lists of over 8 items</a:t>
            </a:r>
          </a:p>
        </p:txBody>
      </p:sp>
    </p:spTree>
    <p:extLst>
      <p:ext uri="{BB962C8B-B14F-4D97-AF65-F5344CB8AC3E}">
        <p14:creationId xmlns:p14="http://schemas.microsoft.com/office/powerpoint/2010/main" val="1133919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6EDB77B3-FC25-C541-9D34-D8E0B39FA2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Numbered List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34E806E-337A-6349-B511-DD1A2EA6A1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257300" lvl="3" indent="0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Numbered lists can be used</a:t>
            </a:r>
          </a:p>
          <a:p>
            <a:pPr marL="1866900" lvl="3" indent="-609600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For items that must be placed in a particular order </a:t>
            </a:r>
          </a:p>
          <a:p>
            <a:pPr marL="1866900" lvl="3" indent="-609600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To indicate a sequence of steps or instructions that must be completed in a certain order</a:t>
            </a:r>
          </a:p>
          <a:p>
            <a:pPr marL="1257300" lvl="3" indent="0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sz="3200" dirty="0">
              <a:solidFill>
                <a:schemeClr val="tx1"/>
              </a:solidFill>
              <a:latin typeface="Calibri" charset="0"/>
            </a:endParaRPr>
          </a:p>
          <a:p>
            <a:pPr marL="1257300" lvl="3" indent="0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Break up lists longer than 8 items </a:t>
            </a:r>
          </a:p>
        </p:txBody>
      </p:sp>
    </p:spTree>
    <p:extLst>
      <p:ext uri="{BB962C8B-B14F-4D97-AF65-F5344CB8AC3E}">
        <p14:creationId xmlns:p14="http://schemas.microsoft.com/office/powerpoint/2010/main" val="2340623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88E5635E-C837-7A4A-BD9D-CB5970B8F8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In-sentence List</a:t>
            </a:r>
          </a:p>
        </p:txBody>
      </p:sp>
      <p:sp>
        <p:nvSpPr>
          <p:cNvPr id="22530" name="Text Box 4">
            <a:extLst>
              <a:ext uri="{FF2B5EF4-FFF2-40B4-BE49-F238E27FC236}">
                <a16:creationId xmlns:a16="http://schemas.microsoft.com/office/drawing/2014/main" id="{9FBFA68D-E2B6-D14F-93DB-2D14B79EE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462" y="1224153"/>
            <a:ext cx="57912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dirty="0"/>
              <a:t>Use in-sentence lists when (a) you prefer to keep paragraph style, and (b) the list is short.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dirty="0"/>
              <a:t>Use lower case letters or numbers enclosed in parenthesis to begin each list item. 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dirty="0"/>
              <a:t>Avoid putting more than 3 items in this kind of list.</a:t>
            </a:r>
          </a:p>
        </p:txBody>
      </p:sp>
    </p:spTree>
    <p:extLst>
      <p:ext uri="{BB962C8B-B14F-4D97-AF65-F5344CB8AC3E}">
        <p14:creationId xmlns:p14="http://schemas.microsoft.com/office/powerpoint/2010/main" val="3331662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E93B040A-A1FF-A44F-AAB7-2381C88D3B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Labeled List 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3D6D565E-C46B-9E44-9EA3-D838E426A5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600201"/>
            <a:ext cx="8229600" cy="4525963"/>
          </a:xfrm>
        </p:spPr>
        <p:txBody>
          <a:bodyPr rtlCol="0">
            <a:normAutofit/>
          </a:bodyPr>
          <a:lstStyle/>
          <a:p>
            <a:pPr marL="1371600" lvl="3" indent="0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2800" dirty="0">
                <a:solidFill>
                  <a:schemeClr val="tx1"/>
                </a:solidFill>
                <a:latin typeface="Calibri" charset="0"/>
              </a:rPr>
              <a:t>Labeled lists start with a word or phrase (the </a:t>
            </a:r>
            <a:r>
              <a:rPr lang="en-US" sz="2800" i="1" dirty="0">
                <a:solidFill>
                  <a:schemeClr val="tx1"/>
                </a:solidFill>
                <a:latin typeface="Calibri" charset="0"/>
              </a:rPr>
              <a:t>label</a:t>
            </a:r>
            <a:r>
              <a:rPr lang="en-US" sz="2800" dirty="0">
                <a:solidFill>
                  <a:schemeClr val="tx1"/>
                </a:solidFill>
                <a:latin typeface="Calibri" charset="0"/>
              </a:rPr>
              <a:t>) that is followed by a colon. Further information about the labeled item follows the colon as below:  </a:t>
            </a:r>
          </a:p>
          <a:p>
            <a:pPr marL="1828800" lvl="3" indent="-457200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800" b="1" dirty="0">
                <a:solidFill>
                  <a:schemeClr val="tx1"/>
                </a:solidFill>
                <a:latin typeface="Calibri" charset="0"/>
              </a:rPr>
              <a:t>Complex list items: </a:t>
            </a:r>
            <a:r>
              <a:rPr lang="en-US" sz="2800" dirty="0">
                <a:solidFill>
                  <a:schemeClr val="tx1"/>
                </a:solidFill>
                <a:latin typeface="Calibri" charset="0"/>
              </a:rPr>
              <a:t>Use when your list items require explanation, definition, or further clarification.</a:t>
            </a:r>
          </a:p>
          <a:p>
            <a:pPr marL="1828800" lvl="3" indent="-457200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800" b="1" dirty="0">
                <a:solidFill>
                  <a:schemeClr val="tx1"/>
                </a:solidFill>
                <a:latin typeface="Calibri" charset="0"/>
              </a:rPr>
              <a:t>Label formatting: </a:t>
            </a:r>
            <a:r>
              <a:rPr lang="en-US" sz="2800" dirty="0">
                <a:solidFill>
                  <a:schemeClr val="tx1"/>
                </a:solidFill>
                <a:latin typeface="Calibri" charset="0"/>
              </a:rPr>
              <a:t>Use bold to set it apart from the explanatory part of the list item.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endParaRPr lang="en-US" sz="27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523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216461C5-8A23-5A48-9299-217234EA42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Nested List 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43108A7E-3F6C-1046-8746-842588AC8D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1" y="1600200"/>
            <a:ext cx="8042275" cy="4343400"/>
          </a:xfrm>
        </p:spPr>
        <p:txBody>
          <a:bodyPr>
            <a:normAutofit lnSpcReduction="10000"/>
          </a:bodyPr>
          <a:lstStyle/>
          <a:p>
            <a:pPr marL="1257300" lvl="3" indent="0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A “Nested List” is a list-within-a-list, or a list with a sub-list. See the example below:</a:t>
            </a:r>
          </a:p>
          <a:p>
            <a:pPr marL="1257300" lvl="3" indent="0">
              <a:lnSpc>
                <a:spcPct val="80000"/>
              </a:lnSpc>
              <a:buNone/>
            </a:pPr>
            <a:endParaRPr lang="en-US" altLang="en-US" sz="2400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marL="1257300" lvl="3" indent="0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Every home should contain the following kinds of containers for both hot and cold drinks:</a:t>
            </a:r>
          </a:p>
          <a:p>
            <a:pPr marL="1257300" lvl="3" indent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Hot Beverage Containers</a:t>
            </a:r>
          </a:p>
          <a:p>
            <a:pPr marL="2171700" lvl="4" indent="-457200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Coffee cups/mugs</a:t>
            </a:r>
          </a:p>
          <a:p>
            <a:pPr marL="2171700" lvl="4" indent="-457200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Tea cups</a:t>
            </a:r>
          </a:p>
          <a:p>
            <a:pPr marL="2171700" lvl="4" indent="-457200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Thermos mugs</a:t>
            </a:r>
          </a:p>
          <a:p>
            <a:pPr marL="1257300" lvl="3" indent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Cold Beverage Containers</a:t>
            </a:r>
          </a:p>
          <a:p>
            <a:pPr marL="2171700" lvl="4" indent="-457200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Water glasses</a:t>
            </a:r>
          </a:p>
          <a:p>
            <a:pPr marL="2171700" lvl="4" indent="-457200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Wine glasses</a:t>
            </a:r>
          </a:p>
          <a:p>
            <a:pPr marL="2171700" lvl="4" indent="-457200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Beer glasses</a:t>
            </a:r>
          </a:p>
          <a:p>
            <a:pPr marL="1257300" lvl="3" indent="0">
              <a:lnSpc>
                <a:spcPct val="80000"/>
              </a:lnSpc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990600" lvl="1" indent="-533400">
              <a:lnSpc>
                <a:spcPct val="80000"/>
              </a:lnSpc>
              <a:buFont typeface="Arial" panose="020B0604020202020204" pitchFamily="34" charset="0"/>
              <a:buChar char="–"/>
            </a:pPr>
            <a:endParaRPr lang="en-US" altLang="en-US" sz="15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6862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6">
            <a:extLst>
              <a:ext uri="{FF2B5EF4-FFF2-40B4-BE49-F238E27FC236}">
                <a16:creationId xmlns:a16="http://schemas.microsoft.com/office/drawing/2014/main" id="{C5417575-730B-8049-9B14-1A93AE4EF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Lead-Ins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C5F81A6-560B-2C4F-993B-F8F1ABC52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3785" y="1381620"/>
            <a:ext cx="7067550" cy="43434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List Lead-ins must adhere to the following rules: 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Lists must be introduced by a sentence or partial sentence that contains a verb (full sentence is preferred, using the phrase “the following:”).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 the list lead in sentence is a complete thought, end it with a colon to introduce the list.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 the list lead-in is an incomplete thought, do not use end punctuation, and make sure the list item completes the sentence.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The list lead-in and each listed item must form a grammatically correct syntactical unit.</a:t>
            </a:r>
          </a:p>
          <a:p>
            <a:pPr marL="0" indent="0">
              <a:lnSpc>
                <a:spcPct val="80000"/>
              </a:lnSpc>
            </a:pPr>
            <a:endParaRPr lang="en-US" altLang="en-US" sz="22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410944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{6E7EDA52-417E-5F40-85C0-00DD5E219ABD}tf10001124</Template>
  <TotalTime>43</TotalTime>
  <Words>980</Words>
  <Application>Microsoft Macintosh PowerPoint</Application>
  <PresentationFormat>Widescreen</PresentationFormat>
  <Paragraphs>138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ＭＳ Ｐゴシック</vt:lpstr>
      <vt:lpstr>Arial</vt:lpstr>
      <vt:lpstr>Bookman Old Style</vt:lpstr>
      <vt:lpstr>Calibri</vt:lpstr>
      <vt:lpstr>Corbel</vt:lpstr>
      <vt:lpstr>Courier New</vt:lpstr>
      <vt:lpstr>News Gothic MT</vt:lpstr>
      <vt:lpstr>Wingdings</vt:lpstr>
      <vt:lpstr>Wingdings 2</vt:lpstr>
      <vt:lpstr>Zapf Dingbats</vt:lpstr>
      <vt:lpstr>Frame</vt:lpstr>
      <vt:lpstr>PowerPoint Presentation</vt:lpstr>
      <vt:lpstr>What are lists good for?</vt:lpstr>
      <vt:lpstr>5 types of lists</vt:lpstr>
      <vt:lpstr>Bullet List  </vt:lpstr>
      <vt:lpstr>Numbered List</vt:lpstr>
      <vt:lpstr>In-sentence List</vt:lpstr>
      <vt:lpstr>Labeled List </vt:lpstr>
      <vt:lpstr>Nested List </vt:lpstr>
      <vt:lpstr>List Lead-Ins</vt:lpstr>
      <vt:lpstr>List Lead-In</vt:lpstr>
      <vt:lpstr>List Lead-In</vt:lpstr>
      <vt:lpstr>Guidelines for Lists</vt:lpstr>
      <vt:lpstr>More guidelines for lists</vt:lpstr>
      <vt:lpstr>Using Colons in Lists</vt:lpstr>
      <vt:lpstr>Using Colons in Lists</vt:lpstr>
      <vt:lpstr>Quick Quiz</vt:lpstr>
      <vt:lpstr>PowerPoint Presentation</vt:lpstr>
      <vt:lpstr>What kind of list is this?</vt:lpstr>
      <vt:lpstr>What kind of list is this?</vt:lpstr>
      <vt:lpstr>What is wrong with this list? 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</cp:revision>
  <dcterms:created xsi:type="dcterms:W3CDTF">2021-07-21T16:12:27Z</dcterms:created>
  <dcterms:modified xsi:type="dcterms:W3CDTF">2022-04-06T17:32:31Z</dcterms:modified>
</cp:coreProperties>
</file>